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13"/>
  </p:notesMasterIdLst>
  <p:sldIdLst>
    <p:sldId id="256" r:id="rId2"/>
    <p:sldId id="286" r:id="rId3"/>
    <p:sldId id="287" r:id="rId4"/>
    <p:sldId id="288" r:id="rId5"/>
    <p:sldId id="289" r:id="rId6"/>
    <p:sldId id="290" r:id="rId7"/>
    <p:sldId id="277" r:id="rId8"/>
    <p:sldId id="284" r:id="rId9"/>
    <p:sldId id="282" r:id="rId10"/>
    <p:sldId id="259" r:id="rId11"/>
    <p:sldId id="292"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8"/>
    <p:restoredTop sz="75562"/>
  </p:normalViewPr>
  <p:slideViewPr>
    <p:cSldViewPr snapToGrid="0">
      <p:cViewPr varScale="1">
        <p:scale>
          <a:sx n="100" d="100"/>
          <a:sy n="100" d="100"/>
        </p:scale>
        <p:origin x="160" y="440"/>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ci100050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i.org/10.1016/j.neunet.2005.07.00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ripod.nih.gov/tox21/assay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Whether you’ve battled cancer, know someone whose has, or are just health conscious there is a good chance you’re aware of the importance of chemical toxicities.  My name is Sean Davern and today </a:t>
            </a:r>
            <a:r>
              <a:rPr lang="en-US"/>
              <a:t>I’ll show </a:t>
            </a:r>
            <a:r>
              <a:rPr lang="en-US" dirty="0"/>
              <a:t>you some work I’ve done predicting toxicity using dense neural networks.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You’re probably aware of the statistic that 80-90% of drugs fail during commercialization.  What you may not know is that 20-30% of the failures are due to their toxicological properties.  As a chemical engineer I spent over a decade at the forefront of managing chemical safety.  As a Sr. Biotech Process Development Scientist I spent another decade leading the process commercialization of 2 drugs that failed during clinical trials.  Now as a Data Scientist I have skills that can be applied to these problems.  Let me show you how!</a:t>
            </a:r>
          </a:p>
          <a:p>
            <a:pPr marL="158750" indent="0">
              <a:buNone/>
            </a:pPr>
            <a:endParaRPr lang="en-US" dirty="0"/>
          </a:p>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NR.AhR</a:t>
            </a:r>
            <a:r>
              <a:rPr lang="en-US" dirty="0"/>
              <a:t> – Nuclear Receptors </a:t>
            </a:r>
            <a:r>
              <a:rPr lang="en-US" sz="1100" b="0" i="0" u="none" strike="noStrike" cap="none" dirty="0">
                <a:solidFill>
                  <a:srgbClr val="000000"/>
                </a:solidFill>
                <a:effectLst/>
                <a:latin typeface="Arial"/>
                <a:ea typeface="Arial"/>
                <a:cs typeface="Arial"/>
                <a:sym typeface="Arial"/>
              </a:rPr>
              <a:t>aryl hydrocarbon receptor – </a:t>
            </a:r>
            <a:r>
              <a:rPr lang="en-US" sz="1100" b="0" i="0" u="none" strike="noStrike" cap="none" dirty="0" err="1">
                <a:solidFill>
                  <a:srgbClr val="000000"/>
                </a:solidFill>
                <a:effectLst/>
                <a:latin typeface="Arial"/>
                <a:ea typeface="Arial"/>
                <a:cs typeface="Arial"/>
                <a:sym typeface="Arial"/>
              </a:rPr>
              <a:t>qHTS</a:t>
            </a:r>
            <a:r>
              <a:rPr lang="en-US" sz="1100" b="0" i="0" u="none" strike="noStrike" cap="none" dirty="0">
                <a:solidFill>
                  <a:srgbClr val="000000"/>
                </a:solidFill>
                <a:effectLst/>
                <a:latin typeface="Arial"/>
                <a:ea typeface="Arial"/>
                <a:cs typeface="Arial"/>
                <a:sym typeface="Arial"/>
              </a:rPr>
              <a:t> assay to identify small molecule that activate the aryl hydrocarbon receptor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signaling pathway</a:t>
            </a:r>
          </a:p>
          <a:p>
            <a:pPr marL="615950" lvl="1" indent="0">
              <a:buNone/>
            </a:pPr>
            <a:r>
              <a:rPr lang="en-US" sz="1100" b="0" i="0" u="none" strike="noStrike" cap="none" dirty="0">
                <a:solidFill>
                  <a:srgbClr val="000000"/>
                </a:solidFill>
                <a:effectLst/>
                <a:latin typeface="Arial"/>
                <a:ea typeface="Arial"/>
                <a:cs typeface="Arial"/>
                <a:sym typeface="Arial"/>
              </a:rPr>
              <a:t>The Aryl hydrocarbon Receptor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a member of the family of basic helix-loop-helix transcription factors, is crucial to adaptive responses to environmental changes.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mediates cellular responses to environmental pollutants such as aromatic hydrocarbons through induction of phase I and II enzymes but also interacts with other nuclear receptor signaling pathways.</a:t>
            </a:r>
          </a:p>
          <a:p>
            <a:pPr marL="615950" lvl="1" indent="0">
              <a:buNone/>
            </a:pPr>
            <a:r>
              <a:rPr lang="en-US" sz="1100" b="0" i="0" u="none" strike="noStrike" cap="none" dirty="0">
                <a:solidFill>
                  <a:srgbClr val="000000"/>
                </a:solidFill>
                <a:effectLst/>
                <a:latin typeface="Arial"/>
                <a:ea typeface="Arial"/>
                <a:cs typeface="Arial"/>
                <a:sym typeface="Arial"/>
              </a:rPr>
              <a:t>A cell based HepG2-AhR-luc assay (HG2L7.5c1 cell line, developed by Dr. Michael S. Denison, University of California at Davis, was used to assess the activation of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HepG2 (human hepatocellular carcinoma) cells were stably transfected with an Ah receptor-responsive firefly luciferase reporter gene plasmid containing 20 dioxin responsive elements and luciferase reporter gene. Increased luciferase activity can be used to identify the compounds that induce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activation.</a:t>
            </a:r>
            <a:endParaRPr lang="en-US" dirty="0"/>
          </a:p>
          <a:p>
            <a:pPr marL="158750" indent="0">
              <a:buNone/>
            </a:pPr>
            <a:endParaRPr lang="en-US" dirty="0"/>
          </a:p>
          <a:p>
            <a:pPr marL="158750" indent="0">
              <a:buNone/>
            </a:pPr>
            <a:r>
              <a:rPr lang="en-US" dirty="0"/>
              <a:t>Notes for detailed questions: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ecfp</a:t>
            </a:r>
            <a:r>
              <a:rPr lang="en-US" dirty="0"/>
              <a:t> = </a:t>
            </a:r>
            <a:r>
              <a:rPr lang="en-US" sz="1100" b="0" i="0" u="none" strike="noStrike" cap="none" dirty="0">
                <a:solidFill>
                  <a:srgbClr val="000000"/>
                </a:solidFill>
                <a:effectLst/>
                <a:latin typeface="Arial"/>
                <a:ea typeface="Arial"/>
                <a:cs typeface="Arial"/>
                <a:sym typeface="Arial"/>
              </a:rPr>
              <a:t>Extended-Connectivity Fingerprints (1)  - developed specifically for structure−activity modeling, circular fingerprints that can represent an essentially infinite number of different molecular features (including stereochemical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dfs</a:t>
            </a:r>
            <a:r>
              <a:rPr lang="en-US" dirty="0"/>
              <a:t> = Depth-first Search (2</a:t>
            </a:r>
            <a:r>
              <a:rPr lang="en-US" sz="1100" b="0" i="0" u="none" strike="noStrike" cap="none" dirty="0">
                <a:solidFill>
                  <a:srgbClr val="000000"/>
                </a:solidFill>
                <a:effectLst/>
                <a:latin typeface="Arial"/>
                <a:ea typeface="Arial"/>
                <a:cs typeface="Arial"/>
                <a:sym typeface="Arial"/>
              </a:rPr>
              <a:t>)  - represented by the graph of their covalent bonds</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US" sz="1100" b="0" i="0" u="none" strike="noStrike" cap="none" dirty="0">
                <a:solidFill>
                  <a:srgbClr val="000000"/>
                </a:solidFill>
                <a:effectLst/>
                <a:latin typeface="Arial"/>
                <a:ea typeface="Arial"/>
                <a:cs typeface="Arial"/>
                <a:sym typeface="Arial"/>
              </a:rPr>
              <a:t>David Rogers*†Mathew Hahn‡, Extended-Connectivity Fingerprints, J. Chem. Inf. Model. 2010, 50, 5, 742-754. </a:t>
            </a:r>
            <a:r>
              <a:rPr lang="en-US" sz="1100" b="0" i="0" u="sng" strike="noStrike" cap="none" dirty="0">
                <a:solidFill>
                  <a:srgbClr val="000000"/>
                </a:solidFill>
                <a:effectLst/>
                <a:latin typeface="Arial"/>
                <a:ea typeface="Arial"/>
                <a:cs typeface="Arial"/>
                <a:sym typeface="Arial"/>
                <a:hlinkClick r:id="rId3"/>
              </a:rPr>
              <a:t>doi/10.1021/ci100050t</a:t>
            </a:r>
            <a:endParaRPr lang="en-US" sz="1100" b="0" i="0" u="none" strike="noStrike" cap="none" dirty="0">
              <a:solidFill>
                <a:srgbClr val="000000"/>
              </a:solidFill>
              <a:effectLst/>
              <a:latin typeface="Arial"/>
              <a:ea typeface="Arial"/>
              <a:cs typeface="Arial"/>
              <a:sym typeface="Arial"/>
            </a:endParaRPr>
          </a:p>
          <a:p>
            <a:pPr marL="158750" indent="0">
              <a:buNone/>
            </a:pPr>
            <a:r>
              <a:rPr lang="en-US" dirty="0"/>
              <a:t>(2) </a:t>
            </a:r>
            <a:r>
              <a:rPr lang="en-US" sz="1100" b="0" i="0" u="none" strike="noStrike" cap="none" dirty="0" err="1">
                <a:solidFill>
                  <a:srgbClr val="000000"/>
                </a:solidFill>
                <a:effectLst/>
                <a:latin typeface="Arial"/>
                <a:ea typeface="Arial"/>
                <a:cs typeface="Arial"/>
                <a:sym typeface="Arial"/>
              </a:rPr>
              <a:t>Ralaivola</a:t>
            </a:r>
            <a:r>
              <a:rPr lang="en-US" sz="1100" b="0" i="0" u="none" strike="noStrike" cap="none" dirty="0">
                <a:solidFill>
                  <a:srgbClr val="000000"/>
                </a:solidFill>
                <a:effectLst/>
                <a:latin typeface="Arial"/>
                <a:ea typeface="Arial"/>
                <a:cs typeface="Arial"/>
                <a:sym typeface="Arial"/>
              </a:rPr>
              <a:t> L, </a:t>
            </a:r>
            <a:r>
              <a:rPr lang="en-US" sz="1100" b="0" i="0" u="none" strike="noStrike" cap="none" dirty="0" err="1">
                <a:solidFill>
                  <a:srgbClr val="000000"/>
                </a:solidFill>
                <a:effectLst/>
                <a:latin typeface="Arial"/>
                <a:ea typeface="Arial"/>
                <a:cs typeface="Arial"/>
                <a:sym typeface="Arial"/>
              </a:rPr>
              <a:t>Swamidass</a:t>
            </a:r>
            <a:r>
              <a:rPr lang="en-US" sz="1100" b="0" i="0" u="none" strike="noStrike" cap="none" dirty="0">
                <a:solidFill>
                  <a:srgbClr val="000000"/>
                </a:solidFill>
                <a:effectLst/>
                <a:latin typeface="Arial"/>
                <a:ea typeface="Arial"/>
                <a:cs typeface="Arial"/>
                <a:sym typeface="Arial"/>
              </a:rPr>
              <a:t> SJ, </a:t>
            </a:r>
            <a:r>
              <a:rPr lang="en-US" sz="1100" b="0" i="0" u="none" strike="noStrike" cap="none" dirty="0" err="1">
                <a:solidFill>
                  <a:srgbClr val="000000"/>
                </a:solidFill>
                <a:effectLst/>
                <a:latin typeface="Arial"/>
                <a:ea typeface="Arial"/>
                <a:cs typeface="Arial"/>
                <a:sym typeface="Arial"/>
              </a:rPr>
              <a:t>Saigo</a:t>
            </a:r>
            <a:r>
              <a:rPr lang="en-US" sz="1100" b="0" i="0" u="none" strike="noStrike" cap="none" dirty="0">
                <a:solidFill>
                  <a:srgbClr val="000000"/>
                </a:solidFill>
                <a:effectLst/>
                <a:latin typeface="Arial"/>
                <a:ea typeface="Arial"/>
                <a:cs typeface="Arial"/>
                <a:sym typeface="Arial"/>
              </a:rPr>
              <a:t> H, </a:t>
            </a:r>
            <a:r>
              <a:rPr lang="en-US" sz="1100" b="0" i="0" u="none" strike="noStrike" cap="none" dirty="0" err="1">
                <a:solidFill>
                  <a:srgbClr val="000000"/>
                </a:solidFill>
                <a:effectLst/>
                <a:latin typeface="Arial"/>
                <a:ea typeface="Arial"/>
                <a:cs typeface="Arial"/>
                <a:sym typeface="Arial"/>
              </a:rPr>
              <a:t>Baldi</a:t>
            </a:r>
            <a:r>
              <a:rPr lang="en-US" sz="1100" b="0" i="0" u="none" strike="noStrike" cap="none" dirty="0">
                <a:solidFill>
                  <a:srgbClr val="000000"/>
                </a:solidFill>
                <a:effectLst/>
                <a:latin typeface="Arial"/>
                <a:ea typeface="Arial"/>
                <a:cs typeface="Arial"/>
                <a:sym typeface="Arial"/>
              </a:rPr>
              <a:t> P: Graph kernels for chemical informatics. Neural Networks. 2005, 18 (8): 1093-1110. </a:t>
            </a:r>
            <a:r>
              <a:rPr lang="en-US" sz="1100" b="0" i="0" u="sng" strike="noStrike" cap="none" dirty="0">
                <a:solidFill>
                  <a:srgbClr val="000000"/>
                </a:solidFill>
                <a:effectLst/>
                <a:latin typeface="Arial"/>
                <a:ea typeface="Arial"/>
                <a:cs typeface="Arial"/>
                <a:sym typeface="Arial"/>
                <a:hlinkClick r:id="rId4"/>
              </a:rPr>
              <a:t>doi/10.1016/j.neunet.2005.07.009</a:t>
            </a:r>
            <a:endParaRPr lang="en-US" dirty="0"/>
          </a:p>
        </p:txBody>
      </p:sp>
    </p:spTree>
    <p:extLst>
      <p:ext uri="{BB962C8B-B14F-4D97-AF65-F5344CB8AC3E}">
        <p14:creationId xmlns:p14="http://schemas.microsoft.com/office/powerpoint/2010/main" val="30294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57624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58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 love to talk with you about bringing data science to process development of chemicals, pharmaceuticals, or otherwise.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https://tripod.nih.gov/tox21/assays/</a:t>
            </a:r>
            <a:endParaRPr lang="en-US" dirty="0"/>
          </a:p>
        </p:txBody>
      </p:sp>
    </p:spTree>
    <p:extLst>
      <p:ext uri="{BB962C8B-B14F-4D97-AF65-F5344CB8AC3E}">
        <p14:creationId xmlns:p14="http://schemas.microsoft.com/office/powerpoint/2010/main" val="2981250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005026"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700" dirty="0">
                <a:solidFill>
                  <a:schemeClr val="dk1"/>
                </a:solidFill>
                <a:latin typeface="Muli Regular"/>
                <a:ea typeface="Muli Regular"/>
                <a:cs typeface="Muli Regular"/>
                <a:sym typeface="Muli Regular"/>
              </a:rPr>
              <a:t>CREDITS: This presentation template was created by </a:t>
            </a:r>
            <a:r>
              <a:rPr lang="en" sz="700" b="1" dirty="0">
                <a:solidFill>
                  <a:schemeClr val="dk1"/>
                </a:solidFill>
                <a:uFill>
                  <a:noFill/>
                </a:uFill>
                <a:latin typeface="Muli"/>
                <a:ea typeface="Muli"/>
                <a:cs typeface="Muli"/>
                <a:sym typeface="Muli"/>
                <a:hlinkClick r:id="rId3"/>
              </a:rPr>
              <a:t>Slidesgo</a:t>
            </a:r>
            <a:r>
              <a:rPr lang="en" sz="700" dirty="0">
                <a:solidFill>
                  <a:schemeClr val="dk1"/>
                </a:solidFill>
                <a:latin typeface="Muli Regular"/>
                <a:ea typeface="Muli Regular"/>
                <a:cs typeface="Muli Regular"/>
                <a:sym typeface="Muli Regular"/>
              </a:rPr>
              <a:t>, including icons by </a:t>
            </a:r>
            <a:r>
              <a:rPr lang="en" sz="700" b="1" dirty="0">
                <a:solidFill>
                  <a:schemeClr val="dk1"/>
                </a:solidFill>
                <a:uFill>
                  <a:noFill/>
                </a:uFill>
                <a:latin typeface="Muli"/>
                <a:ea typeface="Muli"/>
                <a:cs typeface="Muli"/>
                <a:sym typeface="Muli"/>
                <a:hlinkClick r:id="rId4"/>
              </a:rPr>
              <a:t>Flaticon</a:t>
            </a:r>
            <a:r>
              <a:rPr lang="en" sz="700" dirty="0">
                <a:solidFill>
                  <a:schemeClr val="dk1"/>
                </a:solidFill>
                <a:latin typeface="Muli Regular"/>
                <a:ea typeface="Muli Regular"/>
                <a:cs typeface="Muli Regular"/>
                <a:sym typeface="Muli Regular"/>
              </a:rPr>
              <a:t>, and infographics &amp; images by </a:t>
            </a:r>
            <a:r>
              <a:rPr lang="en" sz="700" b="1" dirty="0">
                <a:solidFill>
                  <a:schemeClr val="dk1"/>
                </a:solidFill>
                <a:uFill>
                  <a:noFill/>
                </a:uFill>
                <a:latin typeface="Muli"/>
                <a:ea typeface="Muli"/>
                <a:cs typeface="Muli"/>
                <a:sym typeface="Muli"/>
                <a:hlinkClick r:id="rId5"/>
              </a:rPr>
              <a:t>Freepik</a:t>
            </a:r>
            <a:r>
              <a:rPr lang="en" sz="700" dirty="0">
                <a:solidFill>
                  <a:schemeClr val="dk1"/>
                </a:solidFill>
                <a:latin typeface="Muli Regular"/>
                <a:ea typeface="Muli Regular"/>
                <a:cs typeface="Muli Regular"/>
                <a:sym typeface="Muli Regular"/>
              </a:rPr>
              <a:t>. </a:t>
            </a:r>
            <a:endParaRPr sz="7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7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60" r:id="rId5"/>
    <p:sldLayoutId id="2147483663"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23.pn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6.png"/><Relationship Id="rId4" Type="http://schemas.openxmlformats.org/officeDocument/2006/relationships/diagramLayout" Target="../diagrams/layout4.xml"/><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www.linkedin.com/in/seandavern/" TargetMode="External"/><Relationship Id="rId10" Type="http://schemas.openxmlformats.org/officeDocument/2006/relationships/image" Target="../media/image31.jpg"/><Relationship Id="rId4" Type="http://schemas.openxmlformats.org/officeDocument/2006/relationships/notesSlide" Target="../notesSlides/notesSlide6.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C339-EED6-4F4E-B93F-7B855A5A62AC}"/>
              </a:ext>
            </a:extLst>
          </p:cNvPr>
          <p:cNvSpPr>
            <a:spLocks noGrp="1"/>
          </p:cNvSpPr>
          <p:nvPr>
            <p:ph type="ctrTitle"/>
          </p:nvPr>
        </p:nvSpPr>
        <p:spPr/>
        <p:txBody>
          <a:bodyPr/>
          <a:lstStyle/>
          <a:p>
            <a:r>
              <a:rPr lang="en-US" dirty="0"/>
              <a:t>Toxicity Tests</a:t>
            </a:r>
          </a:p>
        </p:txBody>
      </p:sp>
      <p:pic>
        <p:nvPicPr>
          <p:cNvPr id="6" name="Picture 5">
            <a:extLst>
              <a:ext uri="{FF2B5EF4-FFF2-40B4-BE49-F238E27FC236}">
                <a16:creationId xmlns:a16="http://schemas.microsoft.com/office/drawing/2014/main" id="{470713EB-79FB-9F45-B293-D0CFAA0604AE}"/>
              </a:ext>
            </a:extLst>
          </p:cNvPr>
          <p:cNvPicPr>
            <a:picLocks noChangeAspect="1"/>
          </p:cNvPicPr>
          <p:nvPr/>
        </p:nvPicPr>
        <p:blipFill>
          <a:blip r:embed="rId3"/>
          <a:stretch>
            <a:fillRect/>
          </a:stretch>
        </p:blipFill>
        <p:spPr>
          <a:xfrm>
            <a:off x="1721921" y="918266"/>
            <a:ext cx="5700157" cy="3972362"/>
          </a:xfrm>
          <a:prstGeom prst="rect">
            <a:avLst/>
          </a:prstGeom>
        </p:spPr>
      </p:pic>
    </p:spTree>
    <p:extLst>
      <p:ext uri="{BB962C8B-B14F-4D97-AF65-F5344CB8AC3E}">
        <p14:creationId xmlns:p14="http://schemas.microsoft.com/office/powerpoint/2010/main" val="127839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2763776" y="4887311"/>
            <a:ext cx="3616443" cy="215444"/>
          </a:xfrm>
          <a:prstGeom prst="rect">
            <a:avLst/>
          </a:prstGeom>
          <a:noFill/>
        </p:spPr>
        <p:txBody>
          <a:bodyPr wrap="square" rtlCol="0">
            <a:spAutoFit/>
          </a:bodyPr>
          <a:lstStyle/>
          <a:p>
            <a:r>
              <a:rPr lang="en-US" sz="800" dirty="0">
                <a:solidFill>
                  <a:schemeClr val="bg2"/>
                </a:solidFill>
              </a:rPr>
              <a:t>Lawrence, Stacy. The Biotech Drug Market. </a:t>
            </a:r>
            <a:r>
              <a:rPr lang="en-US" sz="800" i="1" dirty="0">
                <a:solidFill>
                  <a:schemeClr val="bg2"/>
                </a:solidFill>
              </a:rPr>
              <a:t>Nat </a:t>
            </a:r>
            <a:r>
              <a:rPr lang="en-US" sz="800" i="1" dirty="0" err="1">
                <a:solidFill>
                  <a:schemeClr val="bg2"/>
                </a:solidFill>
              </a:rPr>
              <a:t>Biotechnol</a:t>
            </a:r>
            <a:r>
              <a:rPr lang="en-US" sz="800" dirty="0">
                <a:solidFill>
                  <a:schemeClr val="bg2"/>
                </a:solidFill>
              </a:rPr>
              <a:t> </a:t>
            </a:r>
            <a:r>
              <a:rPr lang="en-US" sz="800" b="1" dirty="0">
                <a:solidFill>
                  <a:schemeClr val="bg2"/>
                </a:solidFill>
              </a:rPr>
              <a:t>22, </a:t>
            </a:r>
            <a:r>
              <a:rPr lang="en-US" sz="800" dirty="0">
                <a:solidFill>
                  <a:schemeClr val="bg2"/>
                </a:solidFill>
              </a:rPr>
              <a:t>1496 (2004)</a:t>
            </a:r>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8"/>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4333238"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Should Drive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8"/>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9"/>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625474569"/>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p>
                    <a:p>
                      <a:pPr lvl="0" algn="ctr" fontAlgn="ctr"/>
                      <a:r>
                        <a:rPr lang="en-US" sz="1500" b="0" i="0" u="none" strike="noStrike" dirty="0">
                          <a:solidFill>
                            <a:srgbClr val="000000"/>
                          </a:solidFill>
                          <a:effectLst/>
                          <a:latin typeface="Helvetica Neue" panose="02000503000000020004" pitchFamily="2" charset="0"/>
                        </a:rPr>
                        <a:t>90%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p>
                    <a:p>
                      <a:pPr lvl="0" algn="ctr" fontAlgn="ctr"/>
                      <a:r>
                        <a:rPr lang="en-US" sz="1500" b="0" i="0" u="none" strike="noStrike" dirty="0">
                          <a:solidFill>
                            <a:srgbClr val="000000"/>
                          </a:solidFill>
                          <a:effectLst/>
                          <a:latin typeface="Helvetica Neue" panose="02000503000000020004" pitchFamily="2" charset="0"/>
                        </a:rPr>
                        <a:t>10%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xdr="http://schemas.openxmlformats.org/drawingml/2006/spreadsheetDrawing" xmlns:ma14="http://schemas.microsoft.com/office/mac/drawingml/2011/main" xmlns:lc="http://schemas.openxmlformats.org/drawingml/2006/lockedCanva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10"/>
                <a:stretch>
                  <a:fillRect l="-581" t="-3030" r="-581" b="-121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9D23AA3-D48C-F34C-AC6E-79C51468AD8E}"/>
              </a:ext>
            </a:extLst>
          </p:cNvPr>
          <p:cNvSpPr/>
          <p:nvPr/>
        </p:nvSpPr>
        <p:spPr>
          <a:xfrm>
            <a:off x="3169921" y="3347117"/>
            <a:ext cx="1314994" cy="10433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75C2D6-409C-414D-8697-AD103BA879CF}"/>
              </a:ext>
            </a:extLst>
          </p:cNvPr>
          <p:cNvSpPr/>
          <p:nvPr/>
        </p:nvSpPr>
        <p:spPr>
          <a:xfrm>
            <a:off x="4484914" y="2329930"/>
            <a:ext cx="1648733" cy="101718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4"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4830" y="1676399"/>
            <a:ext cx="4194339" cy="33867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8B6DA7-955B-E847-A63C-F804B2FCF674}"/>
                  </a:ext>
                </a:extLst>
              </p:cNvPr>
              <p:cNvSpPr txBox="1"/>
              <p:nvPr/>
            </p:nvSpPr>
            <p:spPr>
              <a:xfrm flipH="1">
                <a:off x="3517900" y="4468391"/>
                <a:ext cx="1498599" cy="135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𝐹</m:t>
                              </m:r>
                            </m:e>
                            <m:sub>
                              <m:r>
                                <a:rPr lang="en-US" sz="800" b="0" i="1" smtClean="0">
                                  <a:latin typeface="Cambria Math" panose="02040503050406030204" pitchFamily="18" charset="0"/>
                                </a:rPr>
                                <m:t>1</m:t>
                              </m:r>
                            </m:sub>
                          </m:sSub>
                        </m:e>
                        <m:sub>
                          <m:r>
                            <m:rPr>
                              <m:nor/>
                            </m:rPr>
                            <a:rPr lang="en-US" sz="800" b="0" i="0" smtClean="0">
                              <a:latin typeface="Cambria Math" panose="02040503050406030204" pitchFamily="18" charset="0"/>
                            </a:rPr>
                            <m:t>Random</m:t>
                          </m:r>
                          <m:r>
                            <m:rPr>
                              <m:nor/>
                            </m:rPr>
                            <a:rPr lang="en-US" sz="800" b="0" i="0" smtClean="0">
                              <a:latin typeface="Cambria Math" panose="02040503050406030204" pitchFamily="18" charset="0"/>
                            </a:rPr>
                            <m:t> </m:t>
                          </m:r>
                          <m:r>
                            <m:rPr>
                              <m:nor/>
                            </m:rPr>
                            <a:rPr lang="en-US" sz="800" b="0" i="0" smtClean="0">
                              <a:latin typeface="Cambria Math" panose="02040503050406030204" pitchFamily="18" charset="0"/>
                            </a:rPr>
                            <m:t>Forest</m:t>
                          </m:r>
                        </m:sub>
                      </m:sSub>
                      <m:r>
                        <a:rPr lang="en-US" sz="800" b="0" i="1" smtClean="0">
                          <a:latin typeface="Cambria Math" panose="02040503050406030204" pitchFamily="18" charset="0"/>
                        </a:rPr>
                        <m:t>=0.51</m:t>
                      </m:r>
                    </m:oMath>
                  </m:oMathPara>
                </a14:m>
                <a:endParaRPr lang="en-US" sz="800" dirty="0"/>
              </a:p>
            </p:txBody>
          </p:sp>
        </mc:Choice>
        <mc:Fallback xmlns="">
          <p:sp>
            <p:nvSpPr>
              <p:cNvPr id="4" name="TextBox 3">
                <a:extLst>
                  <a:ext uri="{FF2B5EF4-FFF2-40B4-BE49-F238E27FC236}">
                    <a16:creationId xmlns:a16="http://schemas.microsoft.com/office/drawing/2014/main" id="{898B6DA7-955B-E847-A63C-F804B2FCF674}"/>
                  </a:ext>
                </a:extLst>
              </p:cNvPr>
              <p:cNvSpPr txBox="1">
                <a:spLocks noRot="1" noChangeAspect="1" noMove="1" noResize="1" noEditPoints="1" noAdjustHandles="1" noChangeArrowheads="1" noChangeShapeType="1" noTextEdit="1"/>
              </p:cNvSpPr>
              <p:nvPr/>
            </p:nvSpPr>
            <p:spPr>
              <a:xfrm flipH="1">
                <a:off x="3517900" y="4468391"/>
                <a:ext cx="1498599" cy="135358"/>
              </a:xfrm>
              <a:prstGeom prst="rect">
                <a:avLst/>
              </a:prstGeom>
              <a:blipFill>
                <a:blip r:embed="rId10"/>
                <a:stretch>
                  <a:fillRect b="-54545"/>
                </a:stretch>
              </a:blipFill>
            </p:spPr>
            <p:txBody>
              <a:bodyPr/>
              <a:lstStyle/>
              <a:p>
                <a:r>
                  <a:rPr lang="en-US">
                    <a:noFill/>
                  </a:rPr>
                  <a:t> </a:t>
                </a:r>
              </a:p>
            </p:txBody>
          </p:sp>
        </mc:Fallback>
      </mc:AlternateContent>
    </p:spTree>
    <p:extLst>
      <p:ext uri="{BB962C8B-B14F-4D97-AF65-F5344CB8AC3E}">
        <p14:creationId xmlns:p14="http://schemas.microsoft.com/office/powerpoint/2010/main" val="3788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         @</a:t>
            </a:r>
            <a:r>
              <a:rPr lang="en" dirty="0" err="1"/>
              <a:t>seandavern</a:t>
            </a:r>
            <a:endParaRPr lang="en"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61126"/>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
        <p:nvSpPr>
          <p:cNvPr id="7" name="Oval 6">
            <a:extLst>
              <a:ext uri="{FF2B5EF4-FFF2-40B4-BE49-F238E27FC236}">
                <a16:creationId xmlns:a16="http://schemas.microsoft.com/office/drawing/2014/main" id="{D5612E67-E467-FE42-A4D8-07CD5723CDD2}"/>
              </a:ext>
            </a:extLst>
          </p:cNvPr>
          <p:cNvSpPr/>
          <p:nvPr/>
        </p:nvSpPr>
        <p:spPr>
          <a:xfrm>
            <a:off x="2754086" y="3304771"/>
            <a:ext cx="1299591" cy="1203729"/>
          </a:xfrm>
          <a:prstGeom prst="ellips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1743</TotalTime>
  <Words>829</Words>
  <Application>Microsoft Macintosh PowerPoint</Application>
  <PresentationFormat>On-screen Show (16:9)</PresentationFormat>
  <Paragraphs>104</Paragraphs>
  <Slides>11</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Cambria Math</vt:lpstr>
      <vt:lpstr>Helvetica Neue</vt:lpstr>
      <vt:lpstr>Muli</vt:lpstr>
      <vt:lpstr>Muli Regular</vt:lpstr>
      <vt:lpstr>Raleway</vt:lpstr>
      <vt:lpstr>Squada One</vt:lpstr>
      <vt:lpstr>Microbiology Breakthrough by Slidesgo</vt:lpstr>
      <vt:lpstr>Predicting Toxicity With Deep Learning</vt:lpstr>
      <vt:lpstr>30% of Drugs Fail Clinical Trials due to Toxicity </vt:lpstr>
      <vt:lpstr>Data</vt:lpstr>
      <vt:lpstr>Business Should Drive Metrics</vt:lpstr>
      <vt:lpstr>Modeling</vt:lpstr>
      <vt:lpstr>Using Results</vt:lpstr>
      <vt:lpstr>THANKS</vt:lpstr>
      <vt:lpstr>Appendix</vt:lpstr>
      <vt:lpstr>Government Program to Data Set</vt:lpstr>
      <vt:lpstr>Data</vt:lpstr>
      <vt:lpstr>Toxicity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115</cp:revision>
  <dcterms:modified xsi:type="dcterms:W3CDTF">2019-12-12T04:24:22Z</dcterms:modified>
</cp:coreProperties>
</file>